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4"/>
  </p:notesMasterIdLst>
  <p:sldIdLst>
    <p:sldId id="295" r:id="rId2"/>
    <p:sldId id="296" r:id="rId3"/>
    <p:sldId id="297" r:id="rId4"/>
    <p:sldId id="386" r:id="rId5"/>
    <p:sldId id="387" r:id="rId6"/>
    <p:sldId id="298" r:id="rId7"/>
    <p:sldId id="388" r:id="rId8"/>
    <p:sldId id="389" r:id="rId9"/>
    <p:sldId id="390" r:id="rId10"/>
    <p:sldId id="391" r:id="rId11"/>
    <p:sldId id="392" r:id="rId12"/>
    <p:sldId id="440"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1" r:id="rId31"/>
    <p:sldId id="412" r:id="rId32"/>
    <p:sldId id="413" r:id="rId33"/>
    <p:sldId id="414" r:id="rId34"/>
    <p:sldId id="415" r:id="rId35"/>
    <p:sldId id="441" r:id="rId36"/>
    <p:sldId id="444" r:id="rId37"/>
    <p:sldId id="442" r:id="rId38"/>
    <p:sldId id="443"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439" r:id="rId63"/>
    <p:sldId id="445" r:id="rId64"/>
    <p:sldId id="325" r:id="rId65"/>
    <p:sldId id="334" r:id="rId66"/>
    <p:sldId id="446" r:id="rId67"/>
    <p:sldId id="327" r:id="rId68"/>
    <p:sldId id="328" r:id="rId69"/>
    <p:sldId id="329" r:id="rId70"/>
    <p:sldId id="330" r:id="rId71"/>
    <p:sldId id="331" r:id="rId72"/>
    <p:sldId id="332" r:id="rId73"/>
  </p:sldIdLst>
  <p:sldSz cx="9144000" cy="5143500" type="screen16x9"/>
  <p:notesSz cx="6858000" cy="9144000"/>
  <p:embeddedFontLst>
    <p:embeddedFont>
      <p:font typeface="Dosis" charset="0"/>
      <p:regular r:id="rId75"/>
      <p:bold r:id="rId76"/>
    </p:embeddedFont>
    <p:embeddedFont>
      <p:font typeface="Open Sans" pitchFamily="34" charset="0"/>
      <p:regular r:id="rId77"/>
    </p:embeddedFont>
    <p:embeddedFont>
      <p:font typeface="Roboto"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1835696" y="4731989"/>
            <a:ext cx="5708614" cy="307777"/>
          </a:xfrm>
          <a:prstGeom prst="rect">
            <a:avLst/>
          </a:prstGeom>
          <a:noFill/>
        </p:spPr>
        <p:txBody>
          <a:bodyPr wrap="none" rtlCol="0">
            <a:spAutoFit/>
          </a:bodyPr>
          <a:lstStyle/>
          <a:p>
            <a:r>
              <a:rPr lang="en-US" dirty="0" smtClean="0">
                <a:solidFill>
                  <a:schemeClr val="bg1"/>
                </a:solidFill>
              </a:rPr>
              <a:t>Final Review </a:t>
            </a:r>
            <a:r>
              <a:rPr lang="en-US" dirty="0" smtClean="0">
                <a:solidFill>
                  <a:schemeClr val="bg1"/>
                </a:solidFill>
              </a:rPr>
              <a:t>: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410" y="1098916"/>
            <a:ext cx="3918782" cy="3700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9460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smtClean="0"/>
              <a:t>Plotting</a:t>
            </a:r>
            <a:endParaRPr lang="en-US" sz="1400" dirty="0"/>
          </a:p>
        </p:txBody>
      </p:sp>
    </p:spTree>
    <p:extLst>
      <p:ext uri="{BB962C8B-B14F-4D97-AF65-F5344CB8AC3E}">
        <p14:creationId xmlns:p14="http://schemas.microsoft.com/office/powerpoint/2010/main" val="1765021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Exponential Smoothing</a:t>
            </a:r>
          </a:p>
          <a:p>
            <a:pPr marL="285750" lvl="0" indent="-285750" algn="l" rtl="0">
              <a:spcBef>
                <a:spcPts val="600"/>
              </a:spcBef>
              <a:spcAft>
                <a:spcPts val="0"/>
              </a:spcAft>
              <a:buFont typeface="Arial" pitchFamily="34" charset="0"/>
              <a:buChar char="•"/>
            </a:pPr>
            <a:r>
              <a:rPr lang="en-US" sz="1400" dirty="0" smtClean="0"/>
              <a:t>Holt-Winters</a:t>
            </a:r>
          </a:p>
          <a:p>
            <a:pPr marL="285750" lvl="0" indent="-285750" algn="l" rtl="0">
              <a:spcBef>
                <a:spcPts val="600"/>
              </a:spcBef>
              <a:spcAft>
                <a:spcPts val="0"/>
              </a:spcAft>
              <a:buFont typeface="Arial" pitchFamily="34" charset="0"/>
              <a:buChar char="•"/>
            </a:pPr>
            <a:r>
              <a:rPr lang="en-US" sz="1400" dirty="0" smtClean="0"/>
              <a:t>N-Beats</a:t>
            </a:r>
          </a:p>
          <a:p>
            <a:pPr marL="285750" lvl="0" indent="-285750" algn="l" rtl="0">
              <a:spcBef>
                <a:spcPts val="600"/>
              </a:spcBef>
              <a:spcAft>
                <a:spcPts val="0"/>
              </a:spcAft>
              <a:buFont typeface="Arial" pitchFamily="34" charset="0"/>
              <a:buChar char="•"/>
            </a:pPr>
            <a:r>
              <a:rPr lang="en-US" sz="1400" dirty="0" smtClean="0"/>
              <a:t>Novel Approach</a:t>
            </a:r>
            <a:endParaRPr lang="en-US" sz="1400" dirty="0"/>
          </a:p>
        </p:txBody>
      </p:sp>
    </p:spTree>
    <p:extLst>
      <p:ext uri="{BB962C8B-B14F-4D97-AF65-F5344CB8AC3E}">
        <p14:creationId xmlns:p14="http://schemas.microsoft.com/office/powerpoint/2010/main" val="4291689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3389994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267528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0578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21982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p>
        </p:txBody>
      </p:sp>
    </p:spTree>
    <p:extLst>
      <p:ext uri="{BB962C8B-B14F-4D97-AF65-F5344CB8AC3E}">
        <p14:creationId xmlns:p14="http://schemas.microsoft.com/office/powerpoint/2010/main" val="117098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3427168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41747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762094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54424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565397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2118690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2128147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227837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365454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fragmentation.</a:t>
            </a:r>
          </a:p>
          <a:p>
            <a:pPr marL="285750" indent="-285750">
              <a:buClr>
                <a:schemeClr val="tx2">
                  <a:lumMod val="10000"/>
                </a:schemeClr>
              </a:buClr>
              <a:buSzPct val="110000"/>
              <a:buFont typeface="Arial" pitchFamily="34" charset="0"/>
              <a:buChar char="•"/>
            </a:pPr>
            <a:r>
              <a:rPr lang="en-US" sz="1400" dirty="0" smtClean="0"/>
              <a:t>We 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2790190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6006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smtClean="0"/>
              <a:t>Plotting: </a:t>
            </a:r>
            <a:endParaRPr lang="en-US" sz="1400" b="1" dirty="0" smtClean="0"/>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p>
        </p:txBody>
      </p:sp>
    </p:spTree>
    <p:extLst>
      <p:ext uri="{BB962C8B-B14F-4D97-AF65-F5344CB8AC3E}">
        <p14:creationId xmlns:p14="http://schemas.microsoft.com/office/powerpoint/2010/main" val="3879167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a:t>1</a:t>
            </a:r>
            <a:r>
              <a:rPr lang="en-US" sz="6500" dirty="0" smtClean="0"/>
              <a:t>. </a:t>
            </a:r>
            <a:r>
              <a:rPr lang="en-US" sz="6500" dirty="0" smtClean="0"/>
              <a:t>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12. Exponential Smoothing: </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a:t>
            </a:r>
            <a:r>
              <a:rPr lang="en-US" sz="1400" dirty="0" smtClean="0"/>
              <a:t>index, </a:t>
            </a:r>
            <a:r>
              <a:rPr lang="en-US" sz="1400" dirty="0"/>
              <a:t>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 </a:t>
            </a:r>
            <a:r>
              <a:rPr lang="en-US" sz="1400" dirty="0"/>
              <a:t>and created a model using the Exponential Smoothing function and also </a:t>
            </a:r>
            <a:r>
              <a:rPr lang="en-US" sz="1400" dirty="0" smtClean="0"/>
              <a:t>fitted </a:t>
            </a:r>
            <a:r>
              <a:rPr lang="en-US" sz="1400" dirty="0"/>
              <a:t>it</a:t>
            </a:r>
            <a:r>
              <a:rPr lang="en-US" sz="1400" dirty="0" smtClean="0"/>
              <a:t>.</a:t>
            </a:r>
          </a:p>
          <a:p>
            <a:pPr marL="285750" indent="-285750">
              <a:buClr>
                <a:schemeClr val="tx2">
                  <a:lumMod val="10000"/>
                </a:schemeClr>
              </a:buClr>
              <a:buSzPct val="110000"/>
              <a:buFont typeface="Arial" pitchFamily="34" charset="0"/>
              <a:buChar char="•"/>
            </a:pPr>
            <a:r>
              <a:rPr lang="en-US" sz="1400" dirty="0"/>
              <a:t>We specified the time series to model using the “</a:t>
            </a:r>
            <a:r>
              <a:rPr lang="en-US" sz="1400" dirty="0" err="1"/>
              <a:t>endog</a:t>
            </a:r>
            <a:r>
              <a:rPr lang="en-US" sz="1400" dirty="0"/>
              <a:t>” </a:t>
            </a:r>
            <a:r>
              <a:rPr lang="en-US" sz="1400" dirty="0" smtClean="0"/>
              <a:t>parameter </a:t>
            </a:r>
            <a:r>
              <a:rPr lang="en-US" sz="1400" dirty="0"/>
              <a:t>and predicted the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smtClean="0"/>
              <a:t>We plotted the graph of the predictions.</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912165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13. Holt-Winters: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index, 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column, and created a model using the Exponential Smoothing </a:t>
            </a:r>
            <a:r>
              <a:rPr lang="en-US" sz="1400" dirty="0" smtClean="0"/>
              <a:t>function.</a:t>
            </a:r>
          </a:p>
          <a:p>
            <a:pPr marL="285750" indent="-285750">
              <a:buClr>
                <a:schemeClr val="tx2">
                  <a:lumMod val="10000"/>
                </a:schemeClr>
              </a:buClr>
              <a:buSzPct val="110000"/>
              <a:buFont typeface="Arial" pitchFamily="34" charset="0"/>
              <a:buChar char="•"/>
            </a:pPr>
            <a:r>
              <a:rPr lang="en-US" sz="1400" dirty="0"/>
              <a:t>We </a:t>
            </a:r>
            <a:r>
              <a:rPr lang="en-US" sz="1400" dirty="0" smtClean="0"/>
              <a:t>specified the </a:t>
            </a:r>
            <a:r>
              <a:rPr lang="en-US" sz="1400" dirty="0"/>
              <a:t>parameters: </a:t>
            </a:r>
            <a:r>
              <a:rPr lang="en-US" sz="1400" dirty="0" err="1"/>
              <a:t>endog</a:t>
            </a:r>
            <a:r>
              <a:rPr lang="en-US" sz="1400" dirty="0"/>
              <a:t> as </a:t>
            </a:r>
            <a:r>
              <a:rPr lang="en-US" sz="1400" dirty="0" err="1">
                <a:latin typeface="Open Sans" pitchFamily="34" charset="0"/>
                <a:ea typeface="Open Sans" pitchFamily="34" charset="0"/>
                <a:cs typeface="Open Sans" pitchFamily="34" charset="0"/>
              </a:rPr>
              <a:t>trip_duration</a:t>
            </a:r>
            <a:r>
              <a:rPr lang="en-US" sz="1400" dirty="0"/>
              <a:t>, trend as add, seasonal as add, </a:t>
            </a:r>
            <a:r>
              <a:rPr lang="en-US" sz="1400" dirty="0" smtClean="0"/>
              <a:t>and </a:t>
            </a:r>
            <a:r>
              <a:rPr lang="en-US" sz="1400" dirty="0" err="1" smtClean="0">
                <a:latin typeface="Open Sans" pitchFamily="34" charset="0"/>
                <a:ea typeface="Open Sans" pitchFamily="34" charset="0"/>
                <a:cs typeface="Open Sans" pitchFamily="34" charset="0"/>
              </a:rPr>
              <a:t>seasonal_periods</a:t>
            </a:r>
            <a:r>
              <a:rPr lang="en-US" sz="1400" dirty="0" smtClean="0"/>
              <a:t> </a:t>
            </a:r>
            <a:r>
              <a:rPr lang="en-US" sz="1400" dirty="0"/>
              <a:t>as 7 and also </a:t>
            </a:r>
            <a:r>
              <a:rPr lang="en-US" sz="1400" dirty="0" smtClean="0"/>
              <a:t>fitted </a:t>
            </a:r>
            <a:r>
              <a:rPr lang="en-US" sz="1400" dirty="0"/>
              <a:t>the model</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a:t>predicted the </a:t>
            </a:r>
            <a:r>
              <a:rPr lang="en-US" sz="1400" dirty="0" err="1"/>
              <a:t>the</a:t>
            </a:r>
            <a:r>
              <a:rPr lang="en-US" sz="1400" dirty="0"/>
              <a:t>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a:t>We plotted the graph of the predictions from timestamp of ‘2014-06-30 10:51:00’ onwards.</a:t>
            </a:r>
            <a:endParaRPr lang="en-US" sz="1400" dirty="0" smtClean="0"/>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868525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14. N-Beats: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formed a series using the </a:t>
            </a:r>
            <a:r>
              <a:rPr lang="en-US" sz="1400" dirty="0" err="1"/>
              <a:t>TimeSeries</a:t>
            </a:r>
            <a:r>
              <a:rPr lang="en-US" sz="1400" dirty="0"/>
              <a:t> function from the </a:t>
            </a:r>
            <a:r>
              <a:rPr lang="en-US" sz="1400" dirty="0" err="1" smtClean="0"/>
              <a:t>dataframe</a:t>
            </a:r>
            <a:r>
              <a:rPr lang="en-US" sz="1400" dirty="0" smtClean="0"/>
              <a:t>, and plotted the series.</a:t>
            </a:r>
          </a:p>
          <a:p>
            <a:pPr marL="285750" indent="-285750">
              <a:buClr>
                <a:schemeClr val="tx2">
                  <a:lumMod val="10000"/>
                </a:schemeClr>
              </a:buClr>
              <a:buSzPct val="110000"/>
              <a:buFont typeface="Arial" pitchFamily="34" charset="0"/>
              <a:buChar char="•"/>
            </a:pPr>
            <a:r>
              <a:rPr lang="en-US" sz="1400" dirty="0"/>
              <a:t>We checked for whether its daily seasonal, weekly seasonal or not and also finding out the period</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a:t> out the series into training and testing </a:t>
            </a:r>
            <a:r>
              <a:rPr lang="en-US" sz="1400" dirty="0" smtClean="0"/>
              <a:t>sets, created </a:t>
            </a:r>
            <a:r>
              <a:rPr lang="en-US" sz="1400" dirty="0"/>
              <a:t>a naive seasonal model by taking K as </a:t>
            </a:r>
            <a:r>
              <a:rPr lang="en-US" sz="1400" dirty="0" smtClean="0"/>
              <a:t>6</a:t>
            </a:r>
            <a:r>
              <a:rPr lang="en-US" sz="1400" dirty="0"/>
              <a:t>, fitted the naive seasonal model thus created with the train set</a:t>
            </a:r>
            <a:r>
              <a:rPr lang="en-US" sz="1400" dirty="0" smtClean="0"/>
              <a:t>.</a:t>
            </a:r>
          </a:p>
          <a:p>
            <a:pPr marL="285750" indent="-285750">
              <a:buClr>
                <a:schemeClr val="tx2">
                  <a:lumMod val="10000"/>
                </a:schemeClr>
              </a:buClr>
              <a:buSzPct val="110000"/>
              <a:buFont typeface="Arial" pitchFamily="34" charset="0"/>
              <a:buChar char="•"/>
            </a:pPr>
            <a:r>
              <a:rPr lang="en-US" sz="1400" dirty="0"/>
              <a:t>We did the prediction for the naive seasonal model using the items as </a:t>
            </a:r>
            <a:r>
              <a:rPr lang="en-US" sz="1400" dirty="0" smtClean="0"/>
              <a:t>3</a:t>
            </a:r>
            <a:r>
              <a:rPr lang="en-US" sz="1400" dirty="0"/>
              <a:t>, plotted the prediction results in graphical </a:t>
            </a:r>
            <a:r>
              <a:rPr lang="en-US" sz="1400" dirty="0" smtClean="0"/>
              <a:t>format.</a:t>
            </a:r>
          </a:p>
          <a:p>
            <a:pPr marL="285750" indent="-285750">
              <a:buClr>
                <a:schemeClr val="tx2">
                  <a:lumMod val="10000"/>
                </a:schemeClr>
              </a:buClr>
              <a:buSzPct val="110000"/>
              <a:buFont typeface="Arial" pitchFamily="34" charset="0"/>
              <a:buChar char="•"/>
            </a:pPr>
            <a:r>
              <a:rPr lang="en-US" sz="1400" dirty="0"/>
              <a:t>We </a:t>
            </a:r>
            <a:r>
              <a:rPr lang="en-US" sz="1400" dirty="0" smtClean="0"/>
              <a:t>calculated the </a:t>
            </a:r>
            <a:r>
              <a:rPr lang="en-US" sz="1400" dirty="0"/>
              <a:t>Mean Absolute Error for the naive </a:t>
            </a:r>
            <a:r>
              <a:rPr lang="en-US" sz="1400" dirty="0" smtClean="0"/>
              <a:t>model and printed it.</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scaler</a:t>
            </a:r>
            <a:r>
              <a:rPr lang="en-US" sz="1400" dirty="0"/>
              <a:t> class and </a:t>
            </a:r>
            <a:r>
              <a:rPr lang="en-US" sz="1400" dirty="0" smtClean="0"/>
              <a:t>fitted </a:t>
            </a:r>
            <a:r>
              <a:rPr lang="en-US" sz="1400" dirty="0"/>
              <a:t>it with the training set, </a:t>
            </a:r>
            <a:r>
              <a:rPr lang="en-US" sz="1400" dirty="0" smtClean="0"/>
              <a:t>created the </a:t>
            </a:r>
            <a:r>
              <a:rPr lang="en-US" sz="1400" dirty="0" err="1"/>
              <a:t>nbeats</a:t>
            </a:r>
            <a:r>
              <a:rPr lang="en-US" sz="1400" dirty="0"/>
              <a:t> model by specifying the necessary parameters with suitable values </a:t>
            </a:r>
            <a:r>
              <a:rPr lang="en-US" sz="1400" dirty="0" smtClean="0"/>
              <a:t>and fitted </a:t>
            </a:r>
            <a:r>
              <a:rPr lang="en-US" sz="1400" dirty="0"/>
              <a:t>the model.</a:t>
            </a:r>
          </a:p>
        </p:txBody>
      </p:sp>
    </p:spTree>
    <p:extLst>
      <p:ext uri="{BB962C8B-B14F-4D97-AF65-F5344CB8AC3E}">
        <p14:creationId xmlns:p14="http://schemas.microsoft.com/office/powerpoint/2010/main" val="413376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We did the prediction for N-Beats model and </a:t>
            </a:r>
            <a:r>
              <a:rPr lang="en-US" sz="1400" dirty="0" smtClean="0"/>
              <a:t>printed </a:t>
            </a:r>
            <a:r>
              <a:rPr lang="en-US" sz="1400" dirty="0"/>
              <a:t>the MAE for it after calculation</a:t>
            </a:r>
            <a:r>
              <a:rPr lang="en-US" sz="1400" dirty="0" smtClean="0"/>
              <a:t>.</a:t>
            </a:r>
          </a:p>
          <a:p>
            <a:pPr marL="285750" indent="-285750">
              <a:buClr>
                <a:schemeClr val="tx2">
                  <a:lumMod val="10000"/>
                </a:schemeClr>
              </a:buClr>
              <a:buSzPct val="110000"/>
              <a:buFont typeface="Arial" pitchFamily="34" charset="0"/>
              <a:buChar char="•"/>
            </a:pPr>
            <a:r>
              <a:rPr lang="en-US" sz="1400" dirty="0"/>
              <a:t>Utilized the concatenate function, </a:t>
            </a:r>
            <a:r>
              <a:rPr lang="en-US" sz="1400" dirty="0" smtClean="0"/>
              <a:t>created </a:t>
            </a:r>
            <a:r>
              <a:rPr lang="en-US" sz="1400" dirty="0"/>
              <a:t>the concatenated </a:t>
            </a:r>
            <a:r>
              <a:rPr lang="en-US" sz="1400" dirty="0" err="1"/>
              <a:t>scaler</a:t>
            </a:r>
            <a:r>
              <a:rPr lang="en-US" sz="1400" dirty="0"/>
              <a:t> instance and </a:t>
            </a:r>
            <a:r>
              <a:rPr lang="en-US" sz="1400" dirty="0" smtClean="0"/>
              <a:t>applied </a:t>
            </a:r>
            <a:r>
              <a:rPr lang="en-US" sz="1400" dirty="0" err="1" smtClean="0">
                <a:latin typeface="Open Sans" pitchFamily="34" charset="0"/>
                <a:ea typeface="Open Sans" pitchFamily="34" charset="0"/>
                <a:cs typeface="Open Sans" pitchFamily="34" charset="0"/>
              </a:rPr>
              <a:t>fit_transform</a:t>
            </a:r>
            <a:r>
              <a:rPr lang="en-US" sz="1400" dirty="0" smtClean="0"/>
              <a:t>.</a:t>
            </a:r>
          </a:p>
          <a:p>
            <a:pPr marL="285750" indent="-285750">
              <a:buClr>
                <a:schemeClr val="tx2">
                  <a:lumMod val="10000"/>
                </a:schemeClr>
              </a:buClr>
              <a:buSzPct val="110000"/>
              <a:buFont typeface="Arial" pitchFamily="34" charset="0"/>
              <a:buChar char="•"/>
            </a:pPr>
            <a:r>
              <a:rPr lang="en-US" sz="1400" dirty="0"/>
              <a:t>Did the prediction for it and </a:t>
            </a:r>
            <a:r>
              <a:rPr lang="en-US" sz="1400" dirty="0" smtClean="0"/>
              <a:t>plotted </a:t>
            </a:r>
            <a:r>
              <a:rPr lang="en-US" sz="1400" dirty="0"/>
              <a:t>the plot for the test set</a:t>
            </a:r>
            <a:r>
              <a:rPr lang="en-US" sz="1400" dirty="0" smtClean="0"/>
              <a:t>.</a:t>
            </a:r>
          </a:p>
          <a:p>
            <a:pPr marL="285750" indent="-285750">
              <a:buClr>
                <a:schemeClr val="tx2">
                  <a:lumMod val="10000"/>
                </a:schemeClr>
              </a:buClr>
              <a:buSzPct val="110000"/>
              <a:buFont typeface="Arial" pitchFamily="34" charset="0"/>
              <a:buChar char="•"/>
            </a:pPr>
            <a:r>
              <a:rPr lang="en-US" sz="1400" dirty="0" smtClean="0"/>
              <a:t>Calculated the MAE and printed it.</a:t>
            </a:r>
            <a:endParaRPr lang="en-US" sz="1400" dirty="0"/>
          </a:p>
        </p:txBody>
      </p:sp>
    </p:spTree>
    <p:extLst>
      <p:ext uri="{BB962C8B-B14F-4D97-AF65-F5344CB8AC3E}">
        <p14:creationId xmlns:p14="http://schemas.microsoft.com/office/powerpoint/2010/main" val="3738049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15. </a:t>
            </a:r>
            <a:r>
              <a:rPr lang="en-US" sz="1400" b="1" dirty="0" smtClean="0"/>
              <a:t>Novel Approach:</a:t>
            </a:r>
            <a:endParaRPr lang="en-US" sz="1400" b="1" dirty="0" smtClean="0"/>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a:t>
            </a:r>
            <a:r>
              <a:rPr lang="en-US" sz="1400" dirty="0" smtClean="0"/>
              <a:t>made various time-series </a:t>
            </a:r>
            <a:r>
              <a:rPr lang="en-US" sz="1400" dirty="0"/>
              <a:t>and stacked all the time-series vertically</a:t>
            </a:r>
            <a:r>
              <a:rPr lang="en-US" sz="1400" dirty="0" smtClean="0"/>
              <a:t>.</a:t>
            </a:r>
          </a:p>
          <a:p>
            <a:pPr marL="285750" indent="-285750">
              <a:buClr>
                <a:schemeClr val="tx2">
                  <a:lumMod val="10000"/>
                </a:schemeClr>
              </a:buClr>
              <a:buSzPct val="110000"/>
              <a:buFont typeface="Arial" pitchFamily="34" charset="0"/>
              <a:buChar char="•"/>
            </a:pPr>
            <a:r>
              <a:rPr lang="en-US" sz="1400" dirty="0"/>
              <a:t>We matched </a:t>
            </a:r>
            <a:r>
              <a:rPr lang="en-US" sz="1400" dirty="0" smtClean="0"/>
              <a:t>the results </a:t>
            </a:r>
            <a:r>
              <a:rPr lang="en-US" sz="1400" dirty="0"/>
              <a:t>in the original paper, and set the </a:t>
            </a:r>
            <a:r>
              <a:rPr lang="en-US" sz="1400" dirty="0" err="1"/>
              <a:t>hyperparameters</a:t>
            </a:r>
            <a:r>
              <a:rPr lang="en-US" sz="1400" dirty="0"/>
              <a:t>, taking batch size as 64, number heads as 4, hidden sizes as </a:t>
            </a:r>
            <a:r>
              <a:rPr lang="en-US" sz="1400" dirty="0" smtClean="0"/>
              <a:t>160, </a:t>
            </a:r>
            <a:r>
              <a:rPr lang="en-US" sz="1400" dirty="0" err="1" smtClean="0"/>
              <a:t>lr</a:t>
            </a:r>
            <a:r>
              <a:rPr lang="en-US" sz="1400" dirty="0" smtClean="0"/>
              <a:t> </a:t>
            </a:r>
            <a:r>
              <a:rPr lang="en-US" sz="1400" dirty="0"/>
              <a:t>as 0.001 and </a:t>
            </a:r>
            <a:r>
              <a:rPr lang="en-US" sz="1400" dirty="0" err="1">
                <a:latin typeface="Open Sans" pitchFamily="34" charset="0"/>
                <a:ea typeface="Open Sans" pitchFamily="34" charset="0"/>
                <a:cs typeface="Open Sans" pitchFamily="34" charset="0"/>
              </a:rPr>
              <a:t>gr_clip</a:t>
            </a:r>
            <a:r>
              <a:rPr lang="en-US" sz="1400" dirty="0"/>
              <a:t> as </a:t>
            </a:r>
            <a:r>
              <a:rPr lang="en-US" sz="1400" dirty="0" smtClean="0"/>
              <a:t>0.1</a:t>
            </a:r>
          </a:p>
          <a:p>
            <a:pPr marL="285750" indent="-285750">
              <a:buClr>
                <a:schemeClr val="tx2">
                  <a:lumMod val="10000"/>
                </a:schemeClr>
              </a:buClr>
              <a:buSzPct val="110000"/>
              <a:buFont typeface="Arial" pitchFamily="34" charset="0"/>
              <a:buChar char="•"/>
            </a:pPr>
            <a:r>
              <a:rPr lang="en-US" sz="1400" dirty="0"/>
              <a:t>We did </a:t>
            </a:r>
            <a:r>
              <a:rPr lang="en-US" sz="1400" dirty="0" smtClean="0"/>
              <a:t>the required normalizations, and </a:t>
            </a:r>
            <a:r>
              <a:rPr lang="en-US" sz="1400" dirty="0"/>
              <a:t>created </a:t>
            </a:r>
            <a:r>
              <a:rPr lang="en-US" sz="1400" dirty="0" err="1"/>
              <a:t>dataloaders</a:t>
            </a:r>
            <a:r>
              <a:rPr lang="en-US" sz="1400" dirty="0"/>
              <a:t> for our model</a:t>
            </a:r>
            <a:r>
              <a:rPr lang="en-US" sz="1400" dirty="0" smtClean="0"/>
              <a:t>.</a:t>
            </a:r>
          </a:p>
          <a:p>
            <a:pPr marL="285750" indent="-285750">
              <a:buClr>
                <a:schemeClr val="tx2">
                  <a:lumMod val="10000"/>
                </a:schemeClr>
              </a:buClr>
              <a:buSzPct val="110000"/>
              <a:buFont typeface="Arial" pitchFamily="34" charset="0"/>
              <a:buChar char="•"/>
            </a:pPr>
            <a:r>
              <a:rPr lang="en-US" sz="1400" dirty="0"/>
              <a:t>Loaded our saved model </a:t>
            </a:r>
            <a:r>
              <a:rPr lang="en-US" sz="1400" dirty="0" smtClean="0"/>
              <a:t>again and started </a:t>
            </a:r>
            <a:r>
              <a:rPr lang="en-US" sz="1400" dirty="0" err="1" smtClean="0"/>
              <a:t>tensorboard</a:t>
            </a:r>
            <a:r>
              <a:rPr lang="en-US" sz="1400" dirty="0" smtClean="0"/>
              <a:t>.</a:t>
            </a:r>
          </a:p>
          <a:p>
            <a:pPr marL="285750" indent="-285750">
              <a:buClr>
                <a:schemeClr val="tx2">
                  <a:lumMod val="10000"/>
                </a:schemeClr>
              </a:buClr>
              <a:buSzPct val="110000"/>
              <a:buFont typeface="Arial" pitchFamily="34" charset="0"/>
              <a:buChar char="•"/>
            </a:pPr>
            <a:r>
              <a:rPr lang="en-US" sz="1400" dirty="0"/>
              <a:t>Printed average p50 loss overall, average p50 loss per time series</a:t>
            </a:r>
            <a:r>
              <a:rPr lang="en-US" sz="1400" dirty="0" smtClean="0"/>
              <a:t>.</a:t>
            </a:r>
          </a:p>
          <a:p>
            <a:pPr marL="285750" indent="-285750">
              <a:buClr>
                <a:schemeClr val="tx2">
                  <a:lumMod val="10000"/>
                </a:schemeClr>
              </a:buClr>
              <a:buSzPct val="110000"/>
              <a:buFont typeface="Arial" pitchFamily="34" charset="0"/>
              <a:buChar char="•"/>
            </a:pPr>
            <a:r>
              <a:rPr lang="en-US" sz="1400" dirty="0"/>
              <a:t>Took a look at what the </a:t>
            </a:r>
            <a:r>
              <a:rPr lang="en-US" sz="1400" dirty="0" err="1" smtClean="0">
                <a:latin typeface="Open Sans" pitchFamily="34" charset="0"/>
                <a:ea typeface="Open Sans" pitchFamily="34" charset="0"/>
                <a:cs typeface="Open Sans" pitchFamily="34" charset="0"/>
              </a:rPr>
              <a:t>raw_predictions</a:t>
            </a:r>
            <a:r>
              <a:rPr lang="en-US" sz="1400" dirty="0" smtClean="0"/>
              <a:t> </a:t>
            </a:r>
            <a:r>
              <a:rPr lang="en-US" sz="1400" dirty="0"/>
              <a:t>variable contains</a:t>
            </a:r>
            <a:r>
              <a:rPr lang="en-US" sz="1400" dirty="0" smtClean="0"/>
              <a:t>.</a:t>
            </a:r>
          </a:p>
          <a:p>
            <a:pPr marL="285750" indent="-285750">
              <a:buClr>
                <a:schemeClr val="tx2">
                  <a:lumMod val="10000"/>
                </a:schemeClr>
              </a:buClr>
              <a:buSzPct val="110000"/>
              <a:buFont typeface="Arial" pitchFamily="34" charset="0"/>
              <a:buChar char="•"/>
            </a:pPr>
            <a:r>
              <a:rPr lang="en-US" sz="1400" dirty="0"/>
              <a:t>Did analysis on the training set</a:t>
            </a:r>
            <a:r>
              <a:rPr lang="en-US" sz="1400" dirty="0" smtClean="0"/>
              <a:t>.</a:t>
            </a:r>
          </a:p>
          <a:p>
            <a:pPr marL="285750" indent="-285750">
              <a:buClr>
                <a:schemeClr val="tx2">
                  <a:lumMod val="10000"/>
                </a:schemeClr>
              </a:buClr>
              <a:buSzPct val="110000"/>
              <a:buFont typeface="Arial" pitchFamily="34" charset="0"/>
              <a:buChar char="•"/>
            </a:pPr>
            <a:r>
              <a:rPr lang="en-US" sz="1400" dirty="0"/>
              <a:t>Created a new </a:t>
            </a:r>
            <a:r>
              <a:rPr lang="en-US" sz="1400" dirty="0" smtClean="0"/>
              <a:t>study, and saved the study results.</a:t>
            </a:r>
          </a:p>
          <a:p>
            <a:pPr marL="285750" indent="-285750">
              <a:buClr>
                <a:schemeClr val="tx2">
                  <a:lumMod val="10000"/>
                </a:schemeClr>
              </a:buClr>
              <a:buSzPct val="110000"/>
              <a:buFont typeface="Arial" pitchFamily="34" charset="0"/>
              <a:buChar char="•"/>
            </a:pPr>
            <a:r>
              <a:rPr lang="en-US" sz="1400" dirty="0" smtClean="0"/>
              <a:t>Printed the best </a:t>
            </a:r>
            <a:r>
              <a:rPr lang="en-US" sz="1400" dirty="0" err="1" smtClean="0"/>
              <a:t>hyperparameters</a:t>
            </a:r>
            <a:r>
              <a:rPr lang="en-US" sz="1400" dirty="0" smtClean="0"/>
              <a:t>.</a:t>
            </a:r>
            <a:endParaRPr lang="en-US" sz="1400" dirty="0"/>
          </a:p>
        </p:txBody>
      </p:sp>
    </p:spTree>
    <p:extLst>
      <p:ext uri="{BB962C8B-B14F-4D97-AF65-F5344CB8AC3E}">
        <p14:creationId xmlns:p14="http://schemas.microsoft.com/office/powerpoint/2010/main" val="1001898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1059582"/>
            <a:ext cx="7503073" cy="3672408"/>
          </a:xfrm>
          <a:prstGeom prst="rect">
            <a:avLst/>
          </a:prstGeom>
        </p:spPr>
        <p:txBody>
          <a:bodyPr spcFirstLastPara="1" wrap="square" lIns="91425" tIns="91425" rIns="91425" bIns="91425" anchor="t" anchorCtr="0">
            <a:noAutofit/>
          </a:bodyPr>
          <a:lstStyle/>
          <a:p>
            <a:pPr marL="0" indent="0">
              <a:buNone/>
            </a:pPr>
            <a:r>
              <a:rPr lang="en-US" sz="1400" b="1" dirty="0" smtClean="0"/>
              <a:t>About Novel Approach</a:t>
            </a:r>
            <a:r>
              <a:rPr lang="en-US" sz="1400" b="1" dirty="0" smtClean="0"/>
              <a:t>:</a:t>
            </a:r>
          </a:p>
          <a:p>
            <a:pPr marL="0" indent="0" algn="just">
              <a:buNone/>
            </a:pPr>
            <a:r>
              <a:rPr lang="en-US" sz="1400" dirty="0"/>
              <a:t>This is a novel algorithm which takes some of its attributes from the very famous </a:t>
            </a:r>
            <a:r>
              <a:rPr lang="en-US" sz="1400" dirty="0" smtClean="0"/>
              <a:t>TFT </a:t>
            </a:r>
            <a:r>
              <a:rPr lang="en-US" sz="1400" dirty="0"/>
              <a:t>time series forecasting technique. </a:t>
            </a:r>
            <a:r>
              <a:rPr lang="en-US" sz="1400" dirty="0" smtClean="0"/>
              <a:t>TFT outperforms </a:t>
            </a:r>
            <a:r>
              <a:rPr lang="en-US" sz="1400" dirty="0"/>
              <a:t>all prominent </a:t>
            </a:r>
            <a:r>
              <a:rPr lang="en-US" sz="1400" dirty="0" smtClean="0"/>
              <a:t>DL models </a:t>
            </a:r>
            <a:r>
              <a:rPr lang="en-US" sz="1400" dirty="0"/>
              <a:t>for time series forecasting. It also includes a featured Gradient Boosting Tree model for tabular time series data. As novelty our algorithm calculates feature </a:t>
            </a:r>
            <a:r>
              <a:rPr lang="en-US" sz="1400" dirty="0" smtClean="0"/>
              <a:t>importance, </a:t>
            </a:r>
            <a:r>
              <a:rPr lang="en-US" sz="1400" dirty="0"/>
              <a:t>seasonality patterns, and extreme events robustness using the built-in model’s interpretable attention mechanism. Our algorithm supports multiple time series, multi-horizon forecasting, heterogeneous features, and interpretable predictions. Our algorithm supports various types of features which includes time-varying known, time-varying unknown, time-invariant real and time-invariant categorical. The whole process can be broken down into 3 major events: creating a pandas </a:t>
            </a:r>
            <a:r>
              <a:rPr lang="en-US" sz="1400" dirty="0" err="1"/>
              <a:t>dataframe</a:t>
            </a:r>
            <a:r>
              <a:rPr lang="en-US" sz="1400" dirty="0"/>
              <a:t> for our time series data, wrapping our </a:t>
            </a:r>
            <a:r>
              <a:rPr lang="en-US" sz="1400" dirty="0" err="1"/>
              <a:t>dataframe</a:t>
            </a:r>
            <a:r>
              <a:rPr lang="en-US" sz="1400" dirty="0"/>
              <a:t> into a </a:t>
            </a:r>
            <a:r>
              <a:rPr lang="en-US" sz="1400" dirty="0" err="1"/>
              <a:t>TimeSeriesDataset</a:t>
            </a:r>
            <a:r>
              <a:rPr lang="en-US" sz="1400" dirty="0"/>
              <a:t> instance, and passing our </a:t>
            </a:r>
            <a:r>
              <a:rPr lang="en-US" sz="1400" dirty="0" err="1"/>
              <a:t>TimeSeriesDataset</a:t>
            </a:r>
            <a:r>
              <a:rPr lang="en-US" sz="1400" dirty="0"/>
              <a:t> instance to </a:t>
            </a:r>
            <a:r>
              <a:rPr lang="en-US" sz="1400" dirty="0" err="1"/>
              <a:t>TemporalFusionTransformer</a:t>
            </a:r>
            <a:r>
              <a:rPr lang="en-US" sz="1400" dirty="0"/>
              <a:t>. </a:t>
            </a:r>
          </a:p>
        </p:txBody>
      </p:sp>
    </p:spTree>
    <p:extLst>
      <p:ext uri="{BB962C8B-B14F-4D97-AF65-F5344CB8AC3E}">
        <p14:creationId xmlns:p14="http://schemas.microsoft.com/office/powerpoint/2010/main" val="1206570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126866"/>
            <a:ext cx="3096344" cy="365659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126866"/>
            <a:ext cx="2666459" cy="36565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98919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 Aggregate our target variable </a:t>
            </a:r>
            <a:r>
              <a:rPr lang="en-US" sz="1400" dirty="0" err="1">
                <a:latin typeface="Open Sans" pitchFamily="34" charset="0"/>
                <a:ea typeface="Open Sans" pitchFamily="34" charset="0"/>
                <a:cs typeface="Open Sans" pitchFamily="34" charset="0"/>
              </a:rPr>
              <a:t>trip_duration</a:t>
            </a:r>
            <a:r>
              <a:rPr lang="en-US" sz="1400" dirty="0"/>
              <a:t> by hour.</a:t>
            </a:r>
          </a:p>
          <a:p>
            <a:pPr marL="0" indent="0">
              <a:buNone/>
            </a:pPr>
            <a:r>
              <a:rPr lang="en-US" sz="1400" dirty="0"/>
              <a:t>2. Find the earliest date for every time-series where power is non-zero.</a:t>
            </a:r>
          </a:p>
          <a:p>
            <a:pPr marL="0" indent="0">
              <a:buNone/>
            </a:pPr>
            <a:r>
              <a:rPr lang="en-US" sz="1400" dirty="0"/>
              <a:t>3. Create new features: month, day, hour and </a:t>
            </a:r>
            <a:r>
              <a:rPr lang="en-US" sz="1400" dirty="0" err="1">
                <a:latin typeface="Open Sans" pitchFamily="34" charset="0"/>
                <a:ea typeface="Open Sans" pitchFamily="34" charset="0"/>
                <a:cs typeface="Open Sans" pitchFamily="34" charset="0"/>
              </a:rPr>
              <a:t>day_of_week</a:t>
            </a:r>
            <a:r>
              <a:rPr lang="en-US" sz="1400" dirty="0"/>
              <a:t>.</a:t>
            </a:r>
          </a:p>
          <a:p>
            <a:pPr marL="0" indent="0">
              <a:buNone/>
            </a:pPr>
            <a:r>
              <a:rPr lang="en-US" sz="1400" dirty="0"/>
              <a:t>4. Select all timestamps between 2014-06-30 10:51:00 and 2015-09-24 05:42:00.</a:t>
            </a:r>
          </a:p>
          <a:p>
            <a:pPr marL="0" indent="0">
              <a:buNone/>
            </a:pPr>
            <a:r>
              <a:rPr lang="en-US" sz="1400" dirty="0"/>
              <a:t>5. Data preprocessing.</a:t>
            </a:r>
          </a:p>
          <a:p>
            <a:pPr marL="0" indent="0">
              <a:buNone/>
            </a:pPr>
            <a:r>
              <a:rPr lang="en-US" sz="1400" dirty="0"/>
              <a:t>6. Aggregate to hourly data and train our model on 5 features only.</a:t>
            </a:r>
          </a:p>
          <a:p>
            <a:pPr marL="0" indent="0">
              <a:buNone/>
            </a:pPr>
            <a:r>
              <a:rPr lang="en-US" sz="1400" dirty="0"/>
              <a:t>7. Prepare the dataset for </a:t>
            </a:r>
            <a:r>
              <a:rPr lang="en-US" sz="1400" dirty="0" err="1"/>
              <a:t>TimeSeriesDataset</a:t>
            </a:r>
            <a:r>
              <a:rPr lang="en-US" sz="1400" dirty="0"/>
              <a:t> format.</a:t>
            </a:r>
          </a:p>
          <a:p>
            <a:pPr marL="0" indent="0">
              <a:buNone/>
            </a:pPr>
            <a:r>
              <a:rPr lang="en-US" sz="1400" dirty="0"/>
              <a:t>8. Exploratory data analysis.</a:t>
            </a:r>
          </a:p>
          <a:p>
            <a:pPr marL="0" indent="0">
              <a:buNone/>
            </a:pPr>
            <a:r>
              <a:rPr lang="en-US" sz="1400" dirty="0"/>
              <a:t>9. Create </a:t>
            </a:r>
            <a:r>
              <a:rPr lang="en-US" sz="1400" dirty="0" err="1"/>
              <a:t>DataLoaders</a:t>
            </a:r>
            <a:r>
              <a:rPr lang="en-US" sz="1400" dirty="0"/>
              <a:t>.</a:t>
            </a:r>
          </a:p>
          <a:p>
            <a:pPr marL="0" indent="0">
              <a:buNone/>
            </a:pPr>
            <a:r>
              <a:rPr lang="en-US" sz="1400" dirty="0"/>
              <a:t>10. Baseline model.</a:t>
            </a:r>
          </a:p>
          <a:p>
            <a:pPr marL="0" indent="0">
              <a:buNone/>
            </a:pPr>
            <a:r>
              <a:rPr lang="en-US" sz="1400" dirty="0"/>
              <a:t>11. Training our model.</a:t>
            </a:r>
          </a:p>
          <a:p>
            <a:pPr marL="0" indent="0">
              <a:buNone/>
            </a:pPr>
            <a:r>
              <a:rPr lang="en-US" sz="1400" dirty="0"/>
              <a:t>12. </a:t>
            </a:r>
            <a:r>
              <a:rPr lang="en-US" sz="1400" dirty="0" err="1"/>
              <a:t>EarlyStopping</a:t>
            </a:r>
            <a:r>
              <a:rPr lang="en-US" sz="1400" dirty="0"/>
              <a:t> callback to monitor the validation loss.</a:t>
            </a:r>
          </a:p>
          <a:p>
            <a:pPr marL="0" indent="0">
              <a:buNone/>
            </a:pPr>
            <a:r>
              <a:rPr lang="en-US" sz="1400" dirty="0"/>
              <a:t>13. </a:t>
            </a:r>
            <a:r>
              <a:rPr lang="en-US" sz="1400" dirty="0" err="1"/>
              <a:t>Tensorboard</a:t>
            </a:r>
            <a:r>
              <a:rPr lang="en-US" sz="1400" dirty="0"/>
              <a:t> to log our training and validation metrics</a:t>
            </a:r>
            <a:r>
              <a:rPr lang="en-US" sz="1400" dirty="0" smtClean="0"/>
              <a:t>.</a:t>
            </a:r>
            <a:endParaRPr lang="en-US" sz="1400" dirty="0"/>
          </a:p>
        </p:txBody>
      </p:sp>
    </p:spTree>
    <p:extLst>
      <p:ext uri="{BB962C8B-B14F-4D97-AF65-F5344CB8AC3E}">
        <p14:creationId xmlns:p14="http://schemas.microsoft.com/office/powerpoint/2010/main" val="2217213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14. Use in our model: </a:t>
            </a:r>
            <a:r>
              <a:rPr lang="en-US" sz="1400" dirty="0" err="1"/>
              <a:t>Quantile</a:t>
            </a:r>
            <a:r>
              <a:rPr lang="en-US" sz="1400" dirty="0"/>
              <a:t> Loss — a special type of loss that helps us output the prediction intervals.</a:t>
            </a:r>
          </a:p>
          <a:p>
            <a:pPr marL="0" indent="0">
              <a:buNone/>
            </a:pPr>
            <a:r>
              <a:rPr lang="en-US" sz="1400" dirty="0"/>
              <a:t>15. Load and save the best model.</a:t>
            </a:r>
          </a:p>
          <a:p>
            <a:pPr marL="0" indent="0">
              <a:buNone/>
            </a:pPr>
            <a:r>
              <a:rPr lang="en-US" sz="1400" dirty="0"/>
              <a:t>16. Check </a:t>
            </a:r>
            <a:r>
              <a:rPr lang="en-US" sz="1400" dirty="0" err="1"/>
              <a:t>Tensorboard</a:t>
            </a:r>
            <a:r>
              <a:rPr lang="en-US" sz="1400" dirty="0"/>
              <a:t>.</a:t>
            </a:r>
          </a:p>
          <a:p>
            <a:pPr marL="0" indent="0">
              <a:buNone/>
            </a:pPr>
            <a:r>
              <a:rPr lang="en-US" sz="1400" dirty="0"/>
              <a:t>17. Model evaluation.</a:t>
            </a:r>
          </a:p>
          <a:p>
            <a:pPr marL="0" indent="0">
              <a:buNone/>
            </a:pPr>
            <a:r>
              <a:rPr lang="en-US" sz="1400" dirty="0"/>
              <a:t>18. Plot predictions on validation data.</a:t>
            </a:r>
          </a:p>
          <a:p>
            <a:pPr marL="0" indent="0">
              <a:buNone/>
            </a:pPr>
            <a:r>
              <a:rPr lang="en-US" sz="1400" dirty="0"/>
              <a:t>19. Plot predictions for a specific time series.</a:t>
            </a:r>
          </a:p>
          <a:p>
            <a:pPr marL="0" indent="0">
              <a:buNone/>
            </a:pPr>
            <a:r>
              <a:rPr lang="en-US" sz="1400" dirty="0"/>
              <a:t>20 Out-of-sample forecasts.</a:t>
            </a:r>
          </a:p>
          <a:p>
            <a:pPr marL="0" indent="0">
              <a:buNone/>
            </a:pPr>
            <a:r>
              <a:rPr lang="en-US" sz="1400" dirty="0"/>
              <a:t>21. Interpretable Forecasting.</a:t>
            </a:r>
          </a:p>
          <a:p>
            <a:pPr marL="0" indent="0">
              <a:buNone/>
            </a:pPr>
            <a:r>
              <a:rPr lang="en-US" sz="1400" dirty="0"/>
              <a:t>22. Seasonality-wise Interpretability.</a:t>
            </a:r>
          </a:p>
          <a:p>
            <a:pPr marL="0" indent="0">
              <a:buNone/>
            </a:pPr>
            <a:r>
              <a:rPr lang="en-US" sz="1400" dirty="0"/>
              <a:t>23. Feature-wise Interpretability.</a:t>
            </a:r>
          </a:p>
          <a:p>
            <a:pPr marL="0" indent="0">
              <a:buNone/>
            </a:pPr>
            <a:r>
              <a:rPr lang="en-US" sz="1400" dirty="0"/>
              <a:t>24. Extreme Event Detection.</a:t>
            </a:r>
          </a:p>
          <a:p>
            <a:pPr marL="0" indent="0">
              <a:buNone/>
            </a:pPr>
            <a:r>
              <a:rPr lang="en-US" sz="1400" dirty="0"/>
              <a:t>25. </a:t>
            </a:r>
            <a:r>
              <a:rPr lang="en-US" sz="1400" dirty="0" err="1"/>
              <a:t>Hyperparameter</a:t>
            </a:r>
            <a:r>
              <a:rPr lang="en-US" sz="1400" dirty="0"/>
              <a:t> Tuning.</a:t>
            </a:r>
          </a:p>
        </p:txBody>
      </p:sp>
    </p:spTree>
    <p:extLst>
      <p:ext uri="{BB962C8B-B14F-4D97-AF65-F5344CB8AC3E}">
        <p14:creationId xmlns:p14="http://schemas.microsoft.com/office/powerpoint/2010/main" val="2255756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5. RESULTS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753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1. INTRODUCTION</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lgn="just">
              <a:buNone/>
            </a:pPr>
            <a:r>
              <a:rPr lang="en-US" sz="1400" dirty="0"/>
              <a:t>In today's world, a significant lot of people beguiled by their work ethics and cultures need to travel a lot. This poses a serious challenge especially for those who rely on commute services to garner opportunities and those who seek major success in their careers. The competition becomes quite intense in regions with dense but competitive population. Congested spaces pose a murky hindrance to those who are struggling both socially as well as economically, as they have limited options when it comes to choosing commute services. In many cases, they are not aware of various bike-share services which can alleviate their suffering. The bike-share companies, on the other hand are not familiar with the needs of such sections and hence fail to fabricate plans to come up with customer-centric policies and subscriptions for boosting sales and for providing help as well. The first and foremost imperative move is to develop a research work which mainly revolves around understanding how annual members and casual riders </a:t>
            </a:r>
            <a:r>
              <a:rPr lang="en-US" sz="1400" dirty="0" smtClean="0"/>
              <a:t>use </a:t>
            </a:r>
            <a:r>
              <a:rPr lang="en-US" sz="1400" dirty="0" smtClean="0"/>
              <a:t>Divvy </a:t>
            </a:r>
            <a:r>
              <a:rPr lang="en-US" sz="1400" dirty="0"/>
              <a:t>bikes differently. The comparison along with other tasks can later be used to design marketing strategies aimed at converting casual riders to annual members.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192788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079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1581309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775013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36637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472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796438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243437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332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569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21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lgn="just">
              <a:buNone/>
            </a:pPr>
            <a:r>
              <a:rPr lang="en-US" sz="1400" dirty="0"/>
              <a:t>This research work is </a:t>
            </a:r>
            <a:r>
              <a:rPr lang="en-US" sz="1400" dirty="0" smtClean="0"/>
              <a:t>focused </a:t>
            </a:r>
            <a:r>
              <a:rPr lang="en-US" sz="1400" dirty="0"/>
              <a:t>exactly to address the same problem by taking the instance of Divvy's bike share system. Divvy is a well-known and ubiquitous name and is well reputed to provide bike sharing facilities across Chicago and Evanston. 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prove to be of immense help. This comparison along with other tasks has been used to design marketing strategies aimed towards converting the customers of Divvy bike-sharing trips to the long-term subscribers of the bike-sharing service.</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62077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60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192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467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86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877242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851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716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5" name="TextBox 4"/>
          <p:cNvSpPr txBox="1"/>
          <p:nvPr/>
        </p:nvSpPr>
        <p:spPr>
          <a:xfrm>
            <a:off x="3347864" y="1280489"/>
            <a:ext cx="2026517" cy="307777"/>
          </a:xfrm>
          <a:prstGeom prst="rect">
            <a:avLst/>
          </a:prstGeom>
          <a:noFill/>
        </p:spPr>
        <p:txBody>
          <a:bodyPr wrap="none" rtlCol="0">
            <a:spAutoFit/>
          </a:bodyPr>
          <a:lstStyle/>
          <a:p>
            <a:r>
              <a:rPr lang="en-US" dirty="0" smtClean="0"/>
              <a:t>Tableau Visualizations:</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95451"/>
            <a:ext cx="4400763" cy="23585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884624"/>
            <a:ext cx="4387966" cy="2358532"/>
          </a:xfrm>
          <a:prstGeom prst="rect">
            <a:avLst/>
          </a:prstGeom>
        </p:spPr>
      </p:pic>
    </p:spTree>
    <p:extLst>
      <p:ext uri="{BB962C8B-B14F-4D97-AF65-F5344CB8AC3E}">
        <p14:creationId xmlns:p14="http://schemas.microsoft.com/office/powerpoint/2010/main" val="1910382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881718"/>
            <a:ext cx="4248473" cy="22857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881718"/>
            <a:ext cx="4248473" cy="2285767"/>
          </a:xfrm>
          <a:prstGeom prst="rect">
            <a:avLst/>
          </a:prstGeom>
        </p:spPr>
      </p:pic>
    </p:spTree>
    <p:extLst>
      <p:ext uri="{BB962C8B-B14F-4D97-AF65-F5344CB8AC3E}">
        <p14:creationId xmlns:p14="http://schemas.microsoft.com/office/powerpoint/2010/main" val="2518766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203598"/>
            <a:ext cx="6558097" cy="3528392"/>
          </a:xfrm>
          <a:prstGeom prst="rect">
            <a:avLst/>
          </a:prstGeom>
        </p:spPr>
      </p:pic>
    </p:spTree>
    <p:extLst>
      <p:ext uri="{BB962C8B-B14F-4D97-AF65-F5344CB8AC3E}">
        <p14:creationId xmlns:p14="http://schemas.microsoft.com/office/powerpoint/2010/main" val="1804001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2. PROBLEM STATEMENT</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be a really challenging task. Figuring this comparison along with other tasks which may later be used to design marketing strategies aimed at converting the customers of Divvy bike-sharing trips to the long-term subscribers of the bike-sharing 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5275"/>
            <a:ext cx="55229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563888" y="1203598"/>
            <a:ext cx="2076209" cy="307777"/>
          </a:xfrm>
          <a:prstGeom prst="rect">
            <a:avLst/>
          </a:prstGeom>
          <a:noFill/>
        </p:spPr>
        <p:txBody>
          <a:bodyPr wrap="none" rtlCol="0">
            <a:spAutoFit/>
          </a:bodyPr>
          <a:lstStyle/>
          <a:p>
            <a:r>
              <a:rPr lang="en-US" dirty="0" smtClean="0"/>
              <a:t>Exponential Smoothing:</a:t>
            </a:r>
            <a:endParaRPr lang="en-IN" dirty="0"/>
          </a:p>
        </p:txBody>
      </p:sp>
    </p:spTree>
    <p:extLst>
      <p:ext uri="{BB962C8B-B14F-4D97-AF65-F5344CB8AC3E}">
        <p14:creationId xmlns:p14="http://schemas.microsoft.com/office/powerpoint/2010/main" val="31224966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 name="TextBox 5"/>
          <p:cNvSpPr txBox="1"/>
          <p:nvPr/>
        </p:nvSpPr>
        <p:spPr>
          <a:xfrm>
            <a:off x="4139952" y="1203598"/>
            <a:ext cx="1220206" cy="307777"/>
          </a:xfrm>
          <a:prstGeom prst="rect">
            <a:avLst/>
          </a:prstGeom>
          <a:noFill/>
        </p:spPr>
        <p:txBody>
          <a:bodyPr wrap="none" rtlCol="0">
            <a:spAutoFit/>
          </a:bodyPr>
          <a:lstStyle/>
          <a:p>
            <a:r>
              <a:rPr lang="en-US" dirty="0" smtClean="0"/>
              <a:t>Holt-Winters:</a:t>
            </a:r>
            <a:endParaRPr lang="en-IN" dirty="0"/>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35646"/>
            <a:ext cx="5478463"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2050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6" name="TextBox 5"/>
          <p:cNvSpPr txBox="1"/>
          <p:nvPr/>
        </p:nvSpPr>
        <p:spPr>
          <a:xfrm>
            <a:off x="4139952" y="1203598"/>
            <a:ext cx="881973" cy="307777"/>
          </a:xfrm>
          <a:prstGeom prst="rect">
            <a:avLst/>
          </a:prstGeom>
          <a:noFill/>
        </p:spPr>
        <p:txBody>
          <a:bodyPr wrap="none" rtlCol="0">
            <a:spAutoFit/>
          </a:bodyPr>
          <a:lstStyle/>
          <a:p>
            <a:r>
              <a:rPr lang="en-US" dirty="0" smtClean="0"/>
              <a:t>N-Beats:</a:t>
            </a:r>
            <a:endParaRPr lang="en-IN" dirty="0"/>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7" y="1923678"/>
            <a:ext cx="2723108"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60" y="1923678"/>
            <a:ext cx="2860156"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300" y="1923677"/>
            <a:ext cx="2804459"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361" y="4206019"/>
            <a:ext cx="14112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552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6" name="TextBox 5"/>
          <p:cNvSpPr txBox="1"/>
          <p:nvPr/>
        </p:nvSpPr>
        <p:spPr>
          <a:xfrm>
            <a:off x="2051720" y="1275606"/>
            <a:ext cx="4824536" cy="307777"/>
          </a:xfrm>
          <a:prstGeom prst="rect">
            <a:avLst/>
          </a:prstGeom>
          <a:noFill/>
        </p:spPr>
        <p:txBody>
          <a:bodyPr wrap="square" rtlCol="0">
            <a:spAutoFit/>
          </a:bodyPr>
          <a:lstStyle/>
          <a:p>
            <a:r>
              <a:rPr lang="en-US" dirty="0" smtClean="0"/>
              <a:t>Metrics table for all algorithms used in the study</a:t>
            </a:r>
            <a:r>
              <a:rPr lang="en-US" dirty="0" smtClean="0"/>
              <a:t>:</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3694251142"/>
              </p:ext>
            </p:extLst>
          </p:nvPr>
        </p:nvGraphicFramePr>
        <p:xfrm>
          <a:off x="1115616" y="1851670"/>
          <a:ext cx="6979285" cy="2751192"/>
        </p:xfrm>
        <a:graphic>
          <a:graphicData uri="http://schemas.openxmlformats.org/drawingml/2006/table">
            <a:tbl>
              <a:tblPr firstRow="1" firstCol="1" bandRow="1">
                <a:tableStyleId>{AF57B9CE-27B7-45A4-9341-B09BDB51A24E}</a:tableStyleId>
              </a:tblPr>
              <a:tblGrid>
                <a:gridCol w="1598930"/>
                <a:gridCol w="900430"/>
                <a:gridCol w="899795"/>
                <a:gridCol w="723900"/>
                <a:gridCol w="1438275"/>
                <a:gridCol w="1417955"/>
              </a:tblGrid>
              <a:tr h="648072">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Models</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RMSE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MSE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MAE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Average error (MAPE)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Median error </a:t>
                      </a:r>
                      <a:endParaRPr lang="en-IN" sz="1000" b="1" dirty="0" smtClean="0">
                        <a:effectLst/>
                      </a:endParaRPr>
                    </a:p>
                    <a:p>
                      <a:pPr algn="ctr">
                        <a:lnSpc>
                          <a:spcPct val="115000"/>
                        </a:lnSpc>
                        <a:spcAft>
                          <a:spcPts val="0"/>
                        </a:spcAft>
                      </a:pPr>
                      <a:r>
                        <a:rPr lang="en-IN" sz="1000" b="1" dirty="0" smtClean="0">
                          <a:effectLst/>
                        </a:rPr>
                        <a:t>(</a:t>
                      </a:r>
                      <a:r>
                        <a:rPr lang="en-IN" sz="1000" b="1" dirty="0">
                          <a:effectLst/>
                        </a:rPr>
                        <a:t>MAPE)</a:t>
                      </a:r>
                      <a:endParaRPr lang="en-IN" sz="1100" b="1" dirty="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VAR</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1931.66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3731328.53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ARIMA</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2546.03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6482289.68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Linear Regression</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1328.63</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1765265.62</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XGBoost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1919.58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3684787.38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Random Forest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1382.16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1910356.73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FBProphet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611.35</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373754.17</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AR</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567.40</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321947.38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Auto-ARIMA</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gridSpan="2">
                  <a:txBody>
                    <a:bodyPr/>
                    <a:lstStyle/>
                    <a:p>
                      <a:pPr algn="ctr">
                        <a:lnSpc>
                          <a:spcPct val="115000"/>
                        </a:lnSpc>
                        <a:spcAft>
                          <a:spcPts val="0"/>
                        </a:spcAft>
                      </a:pPr>
                      <a:r>
                        <a:rPr lang="en-IN" sz="1000">
                          <a:effectLst/>
                        </a:rPr>
                        <a:t>19.09%</a:t>
                      </a:r>
                      <a:endParaRPr lang="en-IN" sz="1100">
                        <a:effectLst/>
                        <a:latin typeface="Arial"/>
                        <a:ea typeface="Arial"/>
                        <a:cs typeface="Times New Roman"/>
                      </a:endParaRPr>
                    </a:p>
                  </a:txBody>
                  <a:tcPr marL="68580" marR="68580" marT="0" marB="0"/>
                </a:tc>
                <a:tc hMerge="1">
                  <a:txBody>
                    <a:bodyPr/>
                    <a:lstStyle/>
                    <a:p>
                      <a:endParaRPr lang="en-IN"/>
                    </a:p>
                  </a:txBody>
                  <a:tcPr/>
                </a:tc>
              </a:tr>
              <a:tr h="0">
                <a:tc>
                  <a:txBody>
                    <a:bodyPr/>
                    <a:lstStyle/>
                    <a:p>
                      <a:pPr algn="ctr">
                        <a:lnSpc>
                          <a:spcPct val="115000"/>
                        </a:lnSpc>
                        <a:spcAft>
                          <a:spcPts val="0"/>
                        </a:spcAft>
                      </a:pPr>
                      <a:r>
                        <a:rPr lang="en-IN" sz="1000">
                          <a:effectLst/>
                        </a:rPr>
                        <a:t>LSTM</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1268.50</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1609083.24</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Naive Seasonal</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21.67</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92075">
                <a:tc>
                  <a:txBody>
                    <a:bodyPr/>
                    <a:lstStyle/>
                    <a:p>
                      <a:pPr algn="ctr">
                        <a:lnSpc>
                          <a:spcPct val="115000"/>
                        </a:lnSpc>
                        <a:spcAft>
                          <a:spcPts val="0"/>
                        </a:spcAft>
                      </a:pPr>
                      <a:r>
                        <a:rPr lang="en-IN" sz="1000" dirty="0">
                          <a:effectLst/>
                        </a:rPr>
                        <a:t>Naive Drift + Seasonal</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gridSpan="2">
                  <a:txBody>
                    <a:bodyPr/>
                    <a:lstStyle/>
                    <a:p>
                      <a:pPr algn="ctr">
                        <a:lnSpc>
                          <a:spcPct val="115000"/>
                        </a:lnSpc>
                        <a:spcAft>
                          <a:spcPts val="0"/>
                        </a:spcAft>
                      </a:pPr>
                      <a:r>
                        <a:rPr lang="en-IN" sz="1000" dirty="0">
                          <a:effectLst/>
                        </a:rPr>
                        <a:t>15.67%</a:t>
                      </a:r>
                      <a:endParaRPr lang="en-IN" sz="1100" dirty="0">
                        <a:effectLst/>
                        <a:latin typeface="Arial"/>
                        <a:ea typeface="Arial"/>
                        <a:cs typeface="Times New Roman"/>
                      </a:endParaRPr>
                    </a:p>
                  </a:txBody>
                  <a:tcPr marL="68580" marR="68580" marT="0" marB="0"/>
                </a:tc>
                <a:tc hMerge="1">
                  <a:txBody>
                    <a:bodyPr/>
                    <a:lstStyle/>
                    <a:p>
                      <a:endParaRPr lang="en-IN"/>
                    </a:p>
                  </a:txBody>
                  <a:tcPr/>
                </a:tc>
              </a:tr>
              <a:tr h="0">
                <a:tc>
                  <a:txBody>
                    <a:bodyPr/>
                    <a:lstStyle/>
                    <a:p>
                      <a:pPr algn="ctr">
                        <a:lnSpc>
                          <a:spcPct val="115000"/>
                        </a:lnSpc>
                        <a:spcAft>
                          <a:spcPts val="0"/>
                        </a:spcAft>
                      </a:pPr>
                      <a:r>
                        <a:rPr lang="en-IN" sz="1000" dirty="0">
                          <a:effectLst/>
                        </a:rPr>
                        <a:t>Theta</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6.66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4.74</a:t>
                      </a:r>
                      <a:endParaRPr lang="en-IN" sz="1100" dirty="0">
                        <a:effectLst/>
                        <a:latin typeface="Arial"/>
                        <a:ea typeface="Arial"/>
                        <a:cs typeface="Times New Roman"/>
                      </a:endParaRPr>
                    </a:p>
                  </a:txBody>
                  <a:tcPr marL="68580" marR="68580" marT="0" marB="0"/>
                </a:tc>
              </a:tr>
            </a:tbl>
          </a:graphicData>
        </a:graphic>
      </p:graphicFrame>
    </p:spTree>
    <p:extLst>
      <p:ext uri="{BB962C8B-B14F-4D97-AF65-F5344CB8AC3E}">
        <p14:creationId xmlns:p14="http://schemas.microsoft.com/office/powerpoint/2010/main" val="311029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t>6</a:t>
            </a:r>
            <a:r>
              <a:rPr lang="en-US" sz="5000" dirty="0" smtClean="0"/>
              <a:t>. </a:t>
            </a:r>
            <a:r>
              <a:rPr lang="en-US" sz="5000" dirty="0" smtClean="0"/>
              <a:t>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APPROVAL SNAPSHOT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7</a:t>
            </a:r>
            <a:r>
              <a:rPr lang="en-US" sz="3200" dirty="0" smtClean="0"/>
              <a:t>. PAPER STATUS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6" name="Google Shape;115;p14"/>
          <p:cNvSpPr txBox="1">
            <a:spLocks noGrp="1"/>
          </p:cNvSpPr>
          <p:nvPr>
            <p:ph type="body" idx="1"/>
          </p:nvPr>
        </p:nvSpPr>
        <p:spPr>
          <a:xfrm>
            <a:off x="1101374" y="1203598"/>
            <a:ext cx="7503073" cy="360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Communicated to the guide.</a:t>
            </a:r>
            <a:endParaRPr lang="en-US" sz="1400"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spTree>
    <p:extLst>
      <p:ext uri="{BB962C8B-B14F-4D97-AF65-F5344CB8AC3E}">
        <p14:creationId xmlns:p14="http://schemas.microsoft.com/office/powerpoint/2010/main" val="11198147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8. </a:t>
            </a:r>
            <a:r>
              <a:rPr lang="en" sz="4000" dirty="0" smtClean="0">
                <a:solidFill>
                  <a:schemeClr val="accent1"/>
                </a:solidFill>
              </a:rPr>
              <a:t>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3.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extLst>
      <p:ext uri="{BB962C8B-B14F-4D97-AF65-F5344CB8AC3E}">
        <p14:creationId xmlns:p14="http://schemas.microsoft.com/office/powerpoint/2010/main" val="2664806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4. PROPOSED SYSTEM</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85570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t>The study is based upon a comprehensive approach which tries to take all possible means for making sense out of data provided. It makes use of multifarious ways of forecasting time-series data. The study is not only limited to forecasting techniques but also aims to display vivid visualizations of the data using popular R libraries, python packages and other external software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1352237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4448</TotalTime>
  <Words>4756</Words>
  <Application>Microsoft Office PowerPoint</Application>
  <PresentationFormat>On-screen Show (16:9)</PresentationFormat>
  <Paragraphs>478</Paragraphs>
  <Slides>72</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Dosis</vt:lpstr>
      <vt:lpstr>Times New Roman</vt:lpstr>
      <vt:lpstr>Open Sans</vt:lpstr>
      <vt:lpstr>Roboto</vt:lpstr>
      <vt:lpstr>William template</vt:lpstr>
      <vt:lpstr>TITLE : Divvy Bike-Share Analysis for Targeted Customer Marketing </vt:lpstr>
      <vt:lpstr>PowerPoint Presentation</vt:lpstr>
      <vt:lpstr>1. INTRODUCTION</vt:lpstr>
      <vt:lpstr>1. INTRODUCTION</vt:lpstr>
      <vt:lpstr>CONTD.</vt:lpstr>
      <vt:lpstr>2. PROBLEM STATEMENT</vt:lpstr>
      <vt:lpstr>3. RESEARCH OBJECTIVE</vt:lpstr>
      <vt:lpstr>4. PROPOSED SYSTEM</vt:lpstr>
      <vt:lpstr>4.1 PROPOSED SYSTEM INTRODUCTION</vt:lpstr>
      <vt:lpstr>4.2 PROPOSED SYSTEM DIAGRAM</vt:lpstr>
      <vt:lpstr>4.3 LIST OF MODULES</vt:lpstr>
      <vt:lpstr>CONTD.</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5. RESULTS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6. GUIDE APPROVAL MAIL SNAPSHOT</vt:lpstr>
      <vt:lpstr>APPROVAL SNAPSHOT</vt:lpstr>
      <vt:lpstr>7. PAPER STATUS</vt:lpstr>
      <vt:lpstr>8.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87</cp:revision>
  <dcterms:modified xsi:type="dcterms:W3CDTF">2023-04-20T20:22:20Z</dcterms:modified>
</cp:coreProperties>
</file>